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6" r:id="rId4"/>
    <p:sldId id="282" r:id="rId5"/>
    <p:sldId id="289" r:id="rId6"/>
    <p:sldId id="279" r:id="rId7"/>
    <p:sldId id="273" r:id="rId8"/>
    <p:sldId id="285" r:id="rId9"/>
    <p:sldId id="277" r:id="rId10"/>
    <p:sldId id="270" r:id="rId11"/>
    <p:sldId id="286" r:id="rId12"/>
    <p:sldId id="280" r:id="rId13"/>
    <p:sldId id="281" r:id="rId14"/>
    <p:sldId id="301" r:id="rId15"/>
    <p:sldId id="283" r:id="rId16"/>
    <p:sldId id="296" r:id="rId17"/>
    <p:sldId id="300" r:id="rId18"/>
    <p:sldId id="297" r:id="rId19"/>
    <p:sldId id="298" r:id="rId20"/>
    <p:sldId id="299" r:id="rId21"/>
    <p:sldId id="292" r:id="rId22"/>
    <p:sldId id="293" r:id="rId23"/>
    <p:sldId id="295" r:id="rId24"/>
    <p:sldId id="294" r:id="rId25"/>
    <p:sldId id="288" r:id="rId26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94" autoAdjust="0"/>
  </p:normalViewPr>
  <p:slideViewPr>
    <p:cSldViewPr snapToGrid="0" showGuides="1">
      <p:cViewPr varScale="1">
        <p:scale>
          <a:sx n="115" d="100"/>
          <a:sy n="115" d="100"/>
        </p:scale>
        <p:origin x="468" y="144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1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15-5-2019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3" y="228600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36" indent="0" algn="ctr">
              <a:buNone/>
              <a:defRPr sz="2844"/>
            </a:lvl2pPr>
            <a:lvl3pPr marL="1300270" indent="0" algn="ctr">
              <a:buNone/>
              <a:defRPr sz="2560"/>
            </a:lvl3pPr>
            <a:lvl4pPr marL="1950406" indent="0" algn="ctr">
              <a:buNone/>
              <a:defRPr sz="2275"/>
            </a:lvl4pPr>
            <a:lvl5pPr marL="2600542" indent="0" algn="ctr">
              <a:buNone/>
              <a:defRPr sz="2275"/>
            </a:lvl5pPr>
            <a:lvl6pPr marL="3250677" indent="0" algn="ctr">
              <a:buNone/>
              <a:defRPr sz="2275"/>
            </a:lvl6pPr>
            <a:lvl7pPr marL="3900813" indent="0" algn="ctr">
              <a:buNone/>
              <a:defRPr sz="2275"/>
            </a:lvl7pPr>
            <a:lvl8pPr marL="4550949" indent="0" algn="ctr">
              <a:buNone/>
              <a:defRPr sz="2275"/>
            </a:lvl8pPr>
            <a:lvl9pPr marL="520108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2" y="388531"/>
            <a:ext cx="8293992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324612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marL="2328688" indent="-550822" defTabSz="1912795">
              <a:lnSpc>
                <a:spcPct val="120000"/>
              </a:lnSpc>
              <a:tabLst/>
              <a:defRPr/>
            </a:lvl4pPr>
            <a:lvl5pPr marL="2962053" indent="-442881" defTabSz="45716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299999" cy="64980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1999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defTabSz="457167">
              <a:lnSpc>
                <a:spcPct val="120000"/>
              </a:lnSpc>
              <a:defRPr/>
            </a:lvl4pPr>
            <a:lvl5pPr defTabSz="45716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40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15-5-2019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6007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9" y="136033"/>
            <a:ext cx="15705281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11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41" y="8994423"/>
            <a:ext cx="8353563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8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8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5" y="7878850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6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270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35" indent="-450815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00" indent="-450815" algn="l" defTabSz="45716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3" indent="-449967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343" indent="-550822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130" indent="-1158790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4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8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1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5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0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42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77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1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49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8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Path</a:t>
            </a:r>
            <a:r>
              <a:rPr lang="nl-NL" dirty="0"/>
              <a:t> planner voor inventaris met autonome drone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Eindpresentatie – drone1</a:t>
            </a:r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uitbreidingen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8BE7AC-9F89-4359-A96A-48200508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20" y="960798"/>
            <a:ext cx="12165123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Technologieën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947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Leaflet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7342807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Javascript bibliotheek voor interactieve kaarten</a:t>
            </a:r>
          </a:p>
          <a:p>
            <a:r>
              <a:rPr lang="nl-NL" dirty="0"/>
              <a:t>Geïntegreerd als </a:t>
            </a:r>
            <a:r>
              <a:rPr lang="nl-NL" dirty="0" err="1"/>
              <a:t>Angular</a:t>
            </a:r>
            <a:r>
              <a:rPr lang="nl-NL" dirty="0"/>
              <a:t> Directive</a:t>
            </a:r>
          </a:p>
          <a:p>
            <a:r>
              <a:rPr lang="nl-NL" dirty="0" err="1"/>
              <a:t>Plugins</a:t>
            </a:r>
            <a:r>
              <a:rPr lang="nl-NL" dirty="0"/>
              <a:t>: live data, </a:t>
            </a:r>
            <a:r>
              <a:rPr lang="nl-NL" dirty="0" err="1"/>
              <a:t>drawing</a:t>
            </a:r>
            <a:r>
              <a:rPr lang="nl-NL" dirty="0"/>
              <a:t>, </a:t>
            </a:r>
            <a:r>
              <a:rPr lang="nl-NL" dirty="0" err="1"/>
              <a:t>heatmaps</a:t>
            </a:r>
            <a:r>
              <a:rPr lang="nl-NL" dirty="0"/>
              <a:t> …</a:t>
            </a:r>
          </a:p>
          <a:p>
            <a:r>
              <a:rPr lang="nl-NL" dirty="0"/>
              <a:t>Mobile: </a:t>
            </a:r>
            <a:r>
              <a:rPr lang="nl-NL" dirty="0" err="1"/>
              <a:t>touch</a:t>
            </a:r>
            <a:r>
              <a:rPr lang="nl-NL" dirty="0"/>
              <a:t>, </a:t>
            </a:r>
            <a:r>
              <a:rPr lang="nl-NL" dirty="0" err="1"/>
              <a:t>gestures</a:t>
            </a:r>
            <a:r>
              <a:rPr lang="nl-NL" dirty="0"/>
              <a:t>, </a:t>
            </a:r>
            <a:r>
              <a:rPr lang="nl-NL" dirty="0" err="1"/>
              <a:t>scaling</a:t>
            </a:r>
            <a:r>
              <a:rPr lang="nl-NL" dirty="0"/>
              <a:t> …</a:t>
            </a:r>
          </a:p>
          <a:p>
            <a:endParaRPr lang="nl-NL" dirty="0"/>
          </a:p>
          <a:p>
            <a:r>
              <a:rPr lang="nl-NL" dirty="0"/>
              <a:t>Werking</a:t>
            </a:r>
          </a:p>
          <a:p>
            <a:pPr lvl="1"/>
            <a:r>
              <a:rPr lang="nl-NL" dirty="0"/>
              <a:t>Map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/>
              <a:t>Layers</a:t>
            </a:r>
            <a:endParaRPr lang="nl-NL" dirty="0"/>
          </a:p>
          <a:p>
            <a:pPr lvl="3"/>
            <a:r>
              <a:rPr lang="nl-NL" dirty="0">
                <a:sym typeface="Wingdings" panose="05000000000000000000" pitchFamily="2" charset="2"/>
              </a:rPr>
              <a:t>Image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endParaRPr lang="nl-NL" dirty="0">
              <a:sym typeface="Wingdings" panose="05000000000000000000" pitchFamily="2" charset="2"/>
            </a:endParaRPr>
          </a:p>
          <a:p>
            <a:pPr lvl="3"/>
            <a:r>
              <a:rPr lang="nl-NL" dirty="0">
                <a:sym typeface="Wingdings" panose="05000000000000000000" pitchFamily="2" charset="2"/>
              </a:rPr>
              <a:t>UI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endParaRPr lang="nl-NL" dirty="0">
              <a:sym typeface="Wingdings" panose="05000000000000000000" pitchFamily="2" charset="2"/>
            </a:endParaRPr>
          </a:p>
          <a:p>
            <a:pPr lvl="3"/>
            <a:r>
              <a:rPr lang="nl-NL" dirty="0">
                <a:sym typeface="Wingdings" panose="05000000000000000000" pitchFamily="2" charset="2"/>
              </a:rPr>
              <a:t>Vector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(Polyline, </a:t>
            </a:r>
            <a:r>
              <a:rPr lang="nl-NL" dirty="0" err="1">
                <a:sym typeface="Wingdings" panose="05000000000000000000" pitchFamily="2" charset="2"/>
              </a:rPr>
              <a:t>Rectangle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Circle</a:t>
            </a:r>
            <a:r>
              <a:rPr lang="nl-NL" dirty="0">
                <a:sym typeface="Wingdings" panose="05000000000000000000" pitchFamily="2" charset="2"/>
              </a:rPr>
              <a:t> …)</a:t>
            </a:r>
          </a:p>
          <a:p>
            <a:pPr lvl="3"/>
            <a:r>
              <a:rPr lang="nl-NL" dirty="0" err="1">
                <a:sym typeface="Wingdings" panose="05000000000000000000" pitchFamily="2" charset="2"/>
              </a:rPr>
              <a:t>GeoJSON</a:t>
            </a:r>
            <a:r>
              <a:rPr lang="nl-NL" dirty="0">
                <a:sym typeface="Wingdings" panose="05000000000000000000" pitchFamily="2" charset="2"/>
              </a:rPr>
              <a:t> features</a:t>
            </a:r>
          </a:p>
          <a:p>
            <a:pPr lvl="3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pic>
        <p:nvPicPr>
          <p:cNvPr id="1026" name="Picture 2" descr="Leaflet">
            <a:extLst>
              <a:ext uri="{FF2B5EF4-FFF2-40B4-BE49-F238E27FC236}">
                <a16:creationId xmlns:a16="http://schemas.microsoft.com/office/drawing/2014/main" id="{935F248C-EC78-484A-9965-3704D19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676" y="209927"/>
            <a:ext cx="4323749" cy="11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leaflet js">
            <a:extLst>
              <a:ext uri="{FF2B5EF4-FFF2-40B4-BE49-F238E27FC236}">
                <a16:creationId xmlns:a16="http://schemas.microsoft.com/office/drawing/2014/main" id="{20D2E6E3-A6A6-4F7D-A8BA-7CB0BF0A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713" y="2884516"/>
            <a:ext cx="4457700" cy="26746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Node-RED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3846287"/>
          </a:xfrm>
        </p:spPr>
        <p:txBody>
          <a:bodyPr>
            <a:normAutofit/>
          </a:bodyPr>
          <a:lstStyle/>
          <a:p>
            <a:r>
              <a:rPr lang="nl-NL" sz="4400" dirty="0"/>
              <a:t>Flow-gebaseerd visueel programmeren voor </a:t>
            </a:r>
            <a:r>
              <a:rPr lang="nl-NL" sz="4400" dirty="0" err="1"/>
              <a:t>IoT</a:t>
            </a:r>
            <a:r>
              <a:rPr lang="nl-NL" sz="4400" dirty="0"/>
              <a:t> </a:t>
            </a:r>
          </a:p>
          <a:p>
            <a:r>
              <a:rPr lang="nl-NL" sz="4400" dirty="0"/>
              <a:t>Eenvoudig data uitwisselen tussen verschillende protocollen</a:t>
            </a:r>
          </a:p>
          <a:p>
            <a:r>
              <a:rPr lang="nl-NL" sz="4400" dirty="0"/>
              <a:t>Ondersteuning eindpunten: MQTT, HTTP, </a:t>
            </a:r>
            <a:r>
              <a:rPr lang="nl-NL" sz="4400" dirty="0" err="1"/>
              <a:t>WebSocket</a:t>
            </a:r>
            <a:r>
              <a:rPr lang="nl-NL" sz="4400" dirty="0"/>
              <a:t>,…</a:t>
            </a:r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13</a:t>
            </a:fld>
            <a:endParaRPr lang="nl-BE" noProof="0" dirty="0"/>
          </a:p>
        </p:txBody>
      </p:sp>
      <p:pic>
        <p:nvPicPr>
          <p:cNvPr id="2050" name="Picture 2" descr="Afbeeldingsresultaat voor node red">
            <a:extLst>
              <a:ext uri="{FF2B5EF4-FFF2-40B4-BE49-F238E27FC236}">
                <a16:creationId xmlns:a16="http://schemas.microsoft.com/office/drawing/2014/main" id="{6B22F2F1-B9CC-4E3D-89D7-32292CF9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4" y="4641208"/>
            <a:ext cx="4569197" cy="2532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F440D8-C457-467B-A973-D29DADB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4" y="4061704"/>
            <a:ext cx="1025985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0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mqtt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6653079"/>
          </a:xfrm>
        </p:spPr>
        <p:txBody>
          <a:bodyPr>
            <a:normAutofit/>
          </a:bodyPr>
          <a:lstStyle/>
          <a:p>
            <a:r>
              <a:rPr lang="nl-BE" sz="4400" dirty="0"/>
              <a:t>Machine-naar-machine verbindingsprotocol</a:t>
            </a:r>
          </a:p>
          <a:p>
            <a:r>
              <a:rPr lang="nl-BE" sz="4400" dirty="0" err="1"/>
              <a:t>Publish-subscribe</a:t>
            </a:r>
            <a:r>
              <a:rPr lang="nl-BE" sz="4400" dirty="0"/>
              <a:t> model</a:t>
            </a:r>
          </a:p>
          <a:p>
            <a:pPr lvl="1"/>
            <a:r>
              <a:rPr lang="nl-BE" sz="4400" dirty="0"/>
              <a:t>Server: MQTT-broker (</a:t>
            </a:r>
            <a:r>
              <a:rPr lang="nl-BE" sz="4400" dirty="0" err="1"/>
              <a:t>mosquitto</a:t>
            </a:r>
            <a:r>
              <a:rPr lang="nl-BE" sz="4400" dirty="0"/>
              <a:t>)</a:t>
            </a:r>
          </a:p>
          <a:p>
            <a:pPr lvl="1"/>
            <a:r>
              <a:rPr lang="nl-BE" sz="4400" dirty="0" err="1"/>
              <a:t>Clients</a:t>
            </a:r>
            <a:r>
              <a:rPr lang="nl-BE" sz="4400" dirty="0"/>
              <a:t>: </a:t>
            </a:r>
            <a:r>
              <a:rPr lang="nl-BE" sz="4400" dirty="0" err="1"/>
              <a:t>IoT</a:t>
            </a:r>
            <a:r>
              <a:rPr lang="nl-BE" sz="4400" dirty="0"/>
              <a:t> </a:t>
            </a:r>
            <a:r>
              <a:rPr lang="nl-BE" sz="4400" dirty="0" err="1"/>
              <a:t>devices</a:t>
            </a:r>
            <a:r>
              <a:rPr lang="nl-BE" sz="4400" dirty="0"/>
              <a:t> &amp; applicatie </a:t>
            </a:r>
            <a:r>
              <a:rPr lang="nl-BE" sz="4400" dirty="0" err="1"/>
              <a:t>back-end</a:t>
            </a:r>
            <a:endParaRPr lang="nl-BE" sz="4400" dirty="0"/>
          </a:p>
          <a:p>
            <a:r>
              <a:rPr lang="nl-BE" sz="4400" dirty="0"/>
              <a:t>MQTT </a:t>
            </a:r>
            <a:r>
              <a:rPr lang="nl-BE" sz="4400" dirty="0" err="1"/>
              <a:t>Transmition</a:t>
            </a:r>
            <a:endParaRPr lang="nl-BE" sz="4400" dirty="0"/>
          </a:p>
          <a:p>
            <a:pPr lvl="2"/>
            <a:r>
              <a:rPr lang="nl-BE" sz="4400" dirty="0"/>
              <a:t>Topics</a:t>
            </a:r>
          </a:p>
          <a:p>
            <a:pPr lvl="2"/>
            <a:r>
              <a:rPr lang="nl-BE" sz="4400" dirty="0"/>
              <a:t>Message</a:t>
            </a:r>
            <a:r>
              <a:rPr lang="nl-BE" sz="4400" dirty="0">
                <a:sym typeface="Wingdings" panose="05000000000000000000" pitchFamily="2" charset="2"/>
              </a:rPr>
              <a:t>	+ QoS</a:t>
            </a:r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1028" name="Picture 4" descr="Afbeeldingsresultaat voor mqtt">
            <a:extLst>
              <a:ext uri="{FF2B5EF4-FFF2-40B4-BE49-F238E27FC236}">
                <a16:creationId xmlns:a16="http://schemas.microsoft.com/office/drawing/2014/main" id="{FFAA7451-D1CE-4CE4-BB09-5A1FE508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533" y="132565"/>
            <a:ext cx="4389075" cy="30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0480D70-054E-486B-A3E8-1C04CC3EA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0"/>
          <a:stretch/>
        </p:blipFill>
        <p:spPr>
          <a:xfrm>
            <a:off x="7323921" y="4500634"/>
            <a:ext cx="8840176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Pathfinding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Origineel Dijkstra</a:t>
            </a:r>
          </a:p>
          <a:p>
            <a:r>
              <a:rPr lang="nl-NL" dirty="0"/>
              <a:t>Elk coördinaat =  een knoop</a:t>
            </a:r>
          </a:p>
          <a:p>
            <a:r>
              <a:rPr lang="nl-NL" dirty="0"/>
              <a:t>Elke knoop verbonden met zijn buren</a:t>
            </a:r>
          </a:p>
          <a:p>
            <a:r>
              <a:rPr lang="nl-NL" dirty="0"/>
              <a:t>Verbinding naar obstakel gewicht = ∞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5229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C28-8AD9-444B-A752-3BC1007D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066F-C870-4E0B-BF6F-E6B0EEE2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16</a:t>
            </a:fld>
            <a:endParaRPr lang="nl-BE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EEE43C-5769-4927-89CA-1C7D3075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9" y="1264722"/>
            <a:ext cx="10212780" cy="7224156"/>
          </a:xfrm>
        </p:spPr>
      </p:pic>
    </p:spTree>
    <p:extLst>
      <p:ext uri="{BB962C8B-B14F-4D97-AF65-F5344CB8AC3E}">
        <p14:creationId xmlns:p14="http://schemas.microsoft.com/office/powerpoint/2010/main" val="349313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178A-BF23-485B-9063-2BD2383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in de </a:t>
            </a:r>
            <a:r>
              <a:rPr lang="en-GB" dirty="0" err="1"/>
              <a:t>praktijk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F91F-6D21-46B2-BF06-2AB97A55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DC685-A434-4C46-BBBB-1D3357BB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t="16742" r="2536" b="40858"/>
          <a:stretch/>
        </p:blipFill>
        <p:spPr>
          <a:xfrm>
            <a:off x="6670796" y="999726"/>
            <a:ext cx="9864604" cy="3964160"/>
          </a:xfrm>
          <a:prstGeom prst="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2E251906-4CE0-4AA8-B539-783C57909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9" y="999726"/>
            <a:ext cx="4905663" cy="517952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D4F48F2-B1EC-4497-8744-29FA4751620B}"/>
              </a:ext>
            </a:extLst>
          </p:cNvPr>
          <p:cNvSpPr/>
          <p:nvPr/>
        </p:nvSpPr>
        <p:spPr>
          <a:xfrm>
            <a:off x="10308483" y="4741455"/>
            <a:ext cx="2588821" cy="2875588"/>
          </a:xfrm>
          <a:prstGeom prst="mathMultiply">
            <a:avLst/>
          </a:prstGeom>
          <a:solidFill>
            <a:srgbClr val="C0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4042736-EADA-424E-8EB5-7D5EE82CA57A}"/>
              </a:ext>
            </a:extLst>
          </p:cNvPr>
          <p:cNvSpPr/>
          <p:nvPr/>
        </p:nvSpPr>
        <p:spPr>
          <a:xfrm rot="20883596">
            <a:off x="3311522" y="6651321"/>
            <a:ext cx="1115429" cy="1059530"/>
          </a:xfrm>
          <a:prstGeom prst="diagStripe">
            <a:avLst>
              <a:gd name="adj" fmla="val 49026"/>
            </a:avLst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6E6D7F3D-B180-416D-A93A-B0511F64AC70}"/>
              </a:ext>
            </a:extLst>
          </p:cNvPr>
          <p:cNvSpPr/>
          <p:nvPr/>
        </p:nvSpPr>
        <p:spPr>
          <a:xfrm rot="6697315">
            <a:off x="2717772" y="6796078"/>
            <a:ext cx="751562" cy="978248"/>
          </a:xfrm>
          <a:prstGeom prst="diagStripe">
            <a:avLst/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CDA3-C14C-4A86-A81B-13FF379B1E50}"/>
              </a:ext>
            </a:extLst>
          </p:cNvPr>
          <p:cNvSpPr txBox="1"/>
          <p:nvPr/>
        </p:nvSpPr>
        <p:spPr>
          <a:xfrm>
            <a:off x="10308483" y="7615576"/>
            <a:ext cx="2492680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 err="1"/>
              <a:t>Te</a:t>
            </a:r>
            <a:r>
              <a:rPr lang="en-GB" sz="4800" dirty="0"/>
              <a:t> </a:t>
            </a:r>
            <a:r>
              <a:rPr lang="en-GB" sz="4800" dirty="0" err="1"/>
              <a:t>traag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287224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B35-9337-47B4-AD05-F343D6C5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AEC3-25A9-4613-82DA-DB3AB63A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Optimalisatie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Priorityqueue: </a:t>
            </a:r>
            <a:r>
              <a:rPr lang="nl-BE" dirty="0"/>
              <a:t>nabijgelegen</a:t>
            </a:r>
            <a:r>
              <a:rPr lang="en-GB" dirty="0"/>
              <a:t> </a:t>
            </a:r>
            <a:r>
              <a:rPr lang="nl-BE" dirty="0"/>
              <a:t>knopen</a:t>
            </a:r>
            <a:r>
              <a:rPr lang="en-GB" dirty="0"/>
              <a:t> </a:t>
            </a:r>
            <a:r>
              <a:rPr lang="nl-BE" dirty="0"/>
              <a:t>vooraan</a:t>
            </a:r>
            <a:r>
              <a:rPr lang="en-GB" dirty="0"/>
              <a:t> in de </a:t>
            </a:r>
            <a:r>
              <a:rPr lang="nl-BE" dirty="0"/>
              <a:t>lijst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828D-F8BC-4D6D-9C5B-85CC151B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18</a:t>
            </a:fld>
            <a:endParaRPr lang="nl-B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453D-7CC4-496C-AD7C-287F581F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3" y="2229321"/>
            <a:ext cx="4855749" cy="16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FB42-0285-4A22-AA93-9DB1E247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6E896B-5EED-47FE-8552-18D368D0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63" y="1223646"/>
            <a:ext cx="10317148" cy="7306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8E75-EAC4-41DF-B89A-4BF7FA1C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44461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7ECF-162B-4709-A977-B39770D6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Knopen reduceren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E045-1E1A-4A15-AB2B-0ADDE082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Knopen dynamisch opbouwen</a:t>
            </a:r>
          </a:p>
          <a:p>
            <a:endParaRPr lang="en-GB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F768-1B95-489E-8F90-10706F86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104DB-3515-45AA-9B2F-13496DA2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01" y="2310185"/>
            <a:ext cx="8748672" cy="62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Features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17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Kaarten interactief ontwerpen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22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EA89B09-8916-44DA-8675-F09909E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88" y="1055153"/>
            <a:ext cx="11575098" cy="76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Vliegpaden valideren &amp; corrigeren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CE0B2-8C1B-4126-9ABF-4F8F29F7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5" y="1012996"/>
            <a:ext cx="12041184" cy="8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Producten scannen met oriëntatie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457D9B-2F8B-4C39-8900-A3BD7B72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3" y="1109303"/>
            <a:ext cx="11904027" cy="8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D897CF-558C-4ADA-B67C-D002D88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25</a:t>
            </a:fld>
            <a:endParaRPr lang="nl-BE" noProof="0" dirty="0"/>
          </a:p>
        </p:txBody>
      </p:sp>
      <p:pic>
        <p:nvPicPr>
          <p:cNvPr id="1026" name="Picture 2" descr="Afbeeldingsresultaat voor question">
            <a:extLst>
              <a:ext uri="{FF2B5EF4-FFF2-40B4-BE49-F238E27FC236}">
                <a16:creationId xmlns:a16="http://schemas.microsoft.com/office/drawing/2014/main" id="{110B871F-7EC5-4823-A72F-8E4257ED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99" y="1774434"/>
            <a:ext cx="10723676" cy="5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beeldingsresultaat voor a* gif">
            <a:extLst>
              <a:ext uri="{FF2B5EF4-FFF2-40B4-BE49-F238E27FC236}">
                <a16:creationId xmlns:a16="http://schemas.microsoft.com/office/drawing/2014/main" id="{32936229-0D65-4673-8745-B0A2D3BDE1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0FC4C-3E45-4ABC-8C16-0A4F49E9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Responsive</a:t>
            </a:r>
            <a:r>
              <a:rPr lang="nl-BE" dirty="0"/>
              <a:t> webapplicatie</a:t>
            </a:r>
          </a:p>
          <a:p>
            <a:r>
              <a:rPr lang="nl-BE" dirty="0"/>
              <a:t>Drone aansturen via MQTT</a:t>
            </a:r>
          </a:p>
          <a:p>
            <a:r>
              <a:rPr lang="nl-BE" dirty="0"/>
              <a:t>Pad construeren</a:t>
            </a:r>
          </a:p>
          <a:p>
            <a:r>
              <a:rPr lang="nl-BE" dirty="0" err="1"/>
              <a:t>Products</a:t>
            </a:r>
            <a:r>
              <a:rPr lang="nl-BE" dirty="0"/>
              <a:t> inlezen in databank</a:t>
            </a:r>
          </a:p>
          <a:p>
            <a:r>
              <a:rPr lang="nl-BE" dirty="0"/>
              <a:t>Dummy drone </a:t>
            </a:r>
          </a:p>
          <a:p>
            <a:r>
              <a:rPr lang="nl-BE" dirty="0"/>
              <a:t>Camera feed </a:t>
            </a:r>
          </a:p>
          <a:p>
            <a:r>
              <a:rPr lang="nl-BE" dirty="0"/>
              <a:t>Alerts en correcties</a:t>
            </a:r>
          </a:p>
          <a:p>
            <a:r>
              <a:rPr lang="nl-BE" dirty="0"/>
              <a:t>Eventueel mobiele app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85830C-2E86-406D-B873-75291F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04822-C126-4AF6-A15A-E578A97F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NL" dirty="0"/>
              <a:t>Originele </a:t>
            </a:r>
            <a:r>
              <a:rPr lang="nl-NL" dirty="0" err="1"/>
              <a:t>Backlog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8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96173-F689-4808-B004-F456C0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938B2-87B3-4268-BF55-C18587BE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Front-end</a:t>
            </a:r>
          </a:p>
          <a:p>
            <a:pPr lvl="1"/>
            <a:r>
              <a:rPr lang="nl-BE" dirty="0"/>
              <a:t>HTML5 canvas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Leaflet</a:t>
            </a:r>
          </a:p>
          <a:p>
            <a:r>
              <a:rPr lang="nl-BE" dirty="0" err="1"/>
              <a:t>Back-end</a:t>
            </a:r>
            <a:endParaRPr lang="nl-BE" dirty="0"/>
          </a:p>
          <a:p>
            <a:pPr lvl="1"/>
            <a:r>
              <a:rPr lang="nl-BE" dirty="0"/>
              <a:t>Dijkstra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A* + optimalisaties</a:t>
            </a:r>
          </a:p>
          <a:p>
            <a:pPr lvl="1"/>
            <a:r>
              <a:rPr lang="nl-BE" dirty="0"/>
              <a:t>Node-RED</a:t>
            </a:r>
          </a:p>
          <a:p>
            <a:r>
              <a:rPr lang="nl-BE" dirty="0" err="1"/>
              <a:t>Mockup</a:t>
            </a:r>
            <a:r>
              <a:rPr lang="nl-BE" dirty="0"/>
              <a:t> drone</a:t>
            </a:r>
          </a:p>
          <a:p>
            <a:pPr lvl="1"/>
            <a:r>
              <a:rPr lang="nl-BE" dirty="0"/>
              <a:t>Communicatie drone </a:t>
            </a:r>
            <a:r>
              <a:rPr lang="nl-BE" dirty="0">
                <a:sym typeface="Wingdings" panose="05000000000000000000" pitchFamily="2" charset="2"/>
              </a:rPr>
              <a:t> </a:t>
            </a:r>
            <a:r>
              <a:rPr lang="nl-BE" dirty="0" err="1">
                <a:sym typeface="Wingdings" panose="05000000000000000000" pitchFamily="2" charset="2"/>
              </a:rPr>
              <a:t>back-end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Afzonderlijke entiteit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46FAA7-888F-4C6A-8361-C8D8487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9550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UI/UX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21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Simulator Prototype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B6465-71B9-40E5-A4C9-1DF79869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7" y="1295301"/>
            <a:ext cx="7393624" cy="7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6C438A-B73E-4768-A795-647C0EC7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3" y="1430741"/>
            <a:ext cx="5826336" cy="77722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CFD0DBA-93D3-4313-9427-93351BCF5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72" y="3575267"/>
            <a:ext cx="3165591" cy="562771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0CC736B-AD8D-4A3F-9E48-CCDCE1C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93"/>
          <a:stretch/>
        </p:blipFill>
        <p:spPr>
          <a:xfrm>
            <a:off x="431433" y="2560323"/>
            <a:ext cx="6518333" cy="4319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E14AD8D-6ADC-40AA-89AD-4D8D467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eindresultaat</a:t>
            </a:r>
          </a:p>
        </p:txBody>
      </p:sp>
    </p:spTree>
    <p:extLst>
      <p:ext uri="{BB962C8B-B14F-4D97-AF65-F5344CB8AC3E}">
        <p14:creationId xmlns:p14="http://schemas.microsoft.com/office/powerpoint/2010/main" val="185959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Technologie stack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2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C7678-1E97-4FDD-BAD1-7AA0C75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1026" name="Picture 2" descr="https://i.imgur.com/PJoPT2s.png">
            <a:extLst>
              <a:ext uri="{FF2B5EF4-FFF2-40B4-BE49-F238E27FC236}">
                <a16:creationId xmlns:a16="http://schemas.microsoft.com/office/drawing/2014/main" id="{DE604E99-C64B-43DE-AC2B-CBA98866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82" y="1000125"/>
            <a:ext cx="11636080" cy="82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19853D8-24D4-4E83-893B-BA93A3F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BE" dirty="0"/>
              <a:t>MEAN-stack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7920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presentatie_sprint2</Template>
  <TotalTime>632</TotalTime>
  <Words>244</Words>
  <Application>Microsoft Office PowerPoint</Application>
  <PresentationFormat>Aangepast</PresentationFormat>
  <Paragraphs>104</Paragraphs>
  <Slides>25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Kantoorthema</vt:lpstr>
      <vt:lpstr>Path planner voor inventaris met autonome drone</vt:lpstr>
      <vt:lpstr>Backlog</vt:lpstr>
      <vt:lpstr>Originele Backlog</vt:lpstr>
      <vt:lpstr>implementatie</vt:lpstr>
      <vt:lpstr>UI/UX</vt:lpstr>
      <vt:lpstr>Simulator Prototype </vt:lpstr>
      <vt:lpstr>eindresultaat</vt:lpstr>
      <vt:lpstr>Technologie stack</vt:lpstr>
      <vt:lpstr>MEAN-stack</vt:lpstr>
      <vt:lpstr>uitbreidingen</vt:lpstr>
      <vt:lpstr>Technologieën</vt:lpstr>
      <vt:lpstr>Leaflet</vt:lpstr>
      <vt:lpstr>Node-RED</vt:lpstr>
      <vt:lpstr>mqtt</vt:lpstr>
      <vt:lpstr>Pathfinding</vt:lpstr>
      <vt:lpstr>Dijkstra</vt:lpstr>
      <vt:lpstr>Dijkstra in de praktijk</vt:lpstr>
      <vt:lpstr>Dijkstra</vt:lpstr>
      <vt:lpstr>A*</vt:lpstr>
      <vt:lpstr>Knopen reduceren</vt:lpstr>
      <vt:lpstr>Features</vt:lpstr>
      <vt:lpstr>Kaarten interactief ontwerpen</vt:lpstr>
      <vt:lpstr>Vliegpaden valideren &amp; corrigeren</vt:lpstr>
      <vt:lpstr>Producten scannen met oriëntatie</vt:lpstr>
      <vt:lpstr>PowerPoint-presentatie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planner voor inventaris met autonome drone</dc:title>
  <dc:creator>Wouter Stemgée</dc:creator>
  <cp:lastModifiedBy>Wouter Stemgée</cp:lastModifiedBy>
  <cp:revision>149</cp:revision>
  <dcterms:created xsi:type="dcterms:W3CDTF">2019-04-18T16:27:40Z</dcterms:created>
  <dcterms:modified xsi:type="dcterms:W3CDTF">2019-05-15T15:16:53Z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